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66" r:id="rId5"/>
    <p:sldId id="267" r:id="rId6"/>
    <p:sldId id="280" r:id="rId7"/>
    <p:sldId id="273" r:id="rId8"/>
    <p:sldId id="275" r:id="rId9"/>
    <p:sldId id="259" r:id="rId10"/>
    <p:sldId id="260" r:id="rId11"/>
    <p:sldId id="261" r:id="rId12"/>
    <p:sldId id="262" r:id="rId13"/>
    <p:sldId id="268" r:id="rId14"/>
    <p:sldId id="274" r:id="rId15"/>
    <p:sldId id="270" r:id="rId16"/>
    <p:sldId id="272" r:id="rId17"/>
    <p:sldId id="269" r:id="rId18"/>
    <p:sldId id="263" r:id="rId19"/>
    <p:sldId id="271" r:id="rId20"/>
    <p:sldId id="276" r:id="rId21"/>
    <p:sldId id="278" r:id="rId22"/>
    <p:sldId id="264" r:id="rId23"/>
    <p:sldId id="279" r:id="rId24"/>
    <p:sldId id="281" r:id="rId25"/>
    <p:sldId id="282" r:id="rId26"/>
    <p:sldId id="283" r:id="rId27"/>
    <p:sldId id="284" r:id="rId28"/>
    <p:sldId id="285" r:id="rId29"/>
    <p:sldId id="287" r:id="rId30"/>
    <p:sldId id="288" r:id="rId31"/>
    <p:sldId id="289" r:id="rId32"/>
    <p:sldId id="290" r:id="rId33"/>
    <p:sldId id="292" r:id="rId34"/>
    <p:sldId id="291" r:id="rId35"/>
    <p:sldId id="293" r:id="rId36"/>
    <p:sldId id="294" r:id="rId37"/>
    <p:sldId id="295" r:id="rId38"/>
    <p:sldId id="277" r:id="rId39"/>
    <p:sldId id="265" r:id="rId4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2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7/09/2017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7/09/2017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7/09/2017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7/09/2017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7/09/2017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7/09/2017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7/09/2017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7/09/2017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7/09/2017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7/09/2017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7/09/2017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7/09/2017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7/09/2017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hyperlink" Target="http://thehackernews.com/2017/09/apache-struts-vulnerability.html?utm_source=feedburner&amp;utm_medium=feed&amp;utm_campaign=Feed%3A+TheHackersNews+%28The+Hackers+News+-+Security+Blog%29&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26.png"/><Relationship Id="rId4" Type="http://schemas.openxmlformats.org/officeDocument/2006/relationships/hyperlink" Target="http://thehackernews.com/2017/09/backdoored-hacking-tools.html?utm_source=feedburner&amp;utm_medium=feed&amp;utm_campaign=Feed%3A+TheHackersNews+%28The+Hackers+News+-+Security+Blog%29&amp;_m=3n.009a.1573.if0ao07l8s.y12"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pic>
        <p:nvPicPr>
          <p:cNvPr id="1026" name="Picture 2" descr="Resultado de imagen para types of hack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9351" y="2025968"/>
            <a:ext cx="8173298" cy="348865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274264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Marcador de contenido 2"/>
          <p:cNvSpPr>
            <a:spLocks noGrp="1"/>
          </p:cNvSpPr>
          <p:nvPr>
            <p:ph idx="1"/>
          </p:nvPr>
        </p:nvSpPr>
        <p:spPr>
          <a:xfrm>
            <a:off x="5059680" y="1825625"/>
            <a:ext cx="6294120" cy="4351338"/>
          </a:xfrm>
        </p:spPr>
        <p:txBody>
          <a:bodyPr/>
          <a:lstStyle/>
          <a:p>
            <a:pPr marL="0" indent="0" algn="ctr">
              <a:buNone/>
            </a:pPr>
            <a:r>
              <a:rPr lang="es-CO" b="1" dirty="0">
                <a:solidFill>
                  <a:schemeClr val="bg1"/>
                </a:solidFill>
                <a:latin typeface="Berlin Sans FB Demi" panose="020E0802020502020306" pitchFamily="34" charset="0"/>
              </a:rPr>
              <a:t>Disfruta de investigar</a:t>
            </a:r>
          </a:p>
          <a:p>
            <a:pPr marL="0" indent="0" algn="ctr">
              <a:buNone/>
            </a:pPr>
            <a:r>
              <a:rPr lang="es-CO" b="1" dirty="0">
                <a:solidFill>
                  <a:schemeClr val="bg1"/>
                </a:solidFill>
                <a:latin typeface="Berlin Sans FB Demi" panose="020E0802020502020306" pitchFamily="34" charset="0"/>
              </a:rPr>
              <a:t>Entusiasta</a:t>
            </a:r>
          </a:p>
          <a:p>
            <a:pPr marL="0" indent="0" algn="ctr">
              <a:buNone/>
            </a:pPr>
            <a:r>
              <a:rPr lang="es-CO" b="1" dirty="0">
                <a:solidFill>
                  <a:schemeClr val="bg1"/>
                </a:solidFill>
                <a:latin typeface="Berlin Sans FB Demi" panose="020E0802020502020306" pitchFamily="34" charset="0"/>
              </a:rPr>
              <a:t>Perseverante </a:t>
            </a:r>
          </a:p>
          <a:p>
            <a:pPr marL="0" indent="0" algn="ctr">
              <a:buNone/>
            </a:pPr>
            <a:r>
              <a:rPr lang="es-CO" b="1" dirty="0">
                <a:solidFill>
                  <a:schemeClr val="bg1"/>
                </a:solidFill>
                <a:latin typeface="Berlin Sans FB Demi" panose="020E0802020502020306" pitchFamily="34" charset="0"/>
              </a:rPr>
              <a:t>Paciente</a:t>
            </a:r>
          </a:p>
          <a:p>
            <a:endParaRPr lang="es-CO" dirty="0"/>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pic>
        <p:nvPicPr>
          <p:cNvPr id="4098" name="Picture 2" descr="Resultado de imagen para hack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 y="1831817"/>
            <a:ext cx="5258453" cy="295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262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825625"/>
            <a:ext cx="10515600" cy="4351338"/>
          </a:xfrm>
        </p:spPr>
        <p:txBody>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8000" b="1" dirty="0">
                <a:solidFill>
                  <a:schemeClr val="bg1"/>
                </a:solidFill>
                <a:latin typeface="Berlin Sans FB Demi" panose="020E0802020502020306" pitchFamily="34" charset="0"/>
              </a:rPr>
              <a:t>¿Antivirus …</a:t>
            </a:r>
          </a:p>
          <a:p>
            <a:endParaRPr lang="es-CO" dirty="0"/>
          </a:p>
        </p:txBody>
      </p:sp>
      <p:sp>
        <p:nvSpPr>
          <p:cNvPr id="8" name="Marcador de contenido 2"/>
          <p:cNvSpPr txBox="1">
            <a:spLocks/>
          </p:cNvSpPr>
          <p:nvPr/>
        </p:nvSpPr>
        <p:spPr>
          <a:xfrm>
            <a:off x="838200" y="28009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80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8000" b="1" dirty="0">
                <a:solidFill>
                  <a:schemeClr val="bg1"/>
                </a:solidFill>
                <a:latin typeface="Berlin Sans FB Demi" panose="020E0802020502020306" pitchFamily="34" charset="0"/>
              </a:rPr>
              <a:t>Antimalware?</a:t>
            </a:r>
          </a:p>
          <a:p>
            <a:endParaRPr lang="es-CO" dirty="0"/>
          </a:p>
        </p:txBody>
      </p:sp>
    </p:spTree>
    <p:extLst>
      <p:ext uri="{BB962C8B-B14F-4D97-AF65-F5344CB8AC3E}">
        <p14:creationId xmlns:p14="http://schemas.microsoft.com/office/powerpoint/2010/main" val="398990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pic>
        <p:nvPicPr>
          <p:cNvPr id="7170" name="Picture 2" descr="Resultado de imagen para malware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96" y="1533525"/>
            <a:ext cx="9174244" cy="423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69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graphicFrame>
        <p:nvGraphicFramePr>
          <p:cNvPr id="6" name="Tabla 5"/>
          <p:cNvGraphicFramePr>
            <a:graphicFrameLocks noGrp="1"/>
          </p:cNvGraphicFramePr>
          <p:nvPr>
            <p:extLst>
              <p:ext uri="{D42A27DB-BD31-4B8C-83A1-F6EECF244321}">
                <p14:modId xmlns:p14="http://schemas.microsoft.com/office/powerpoint/2010/main" val="2447890870"/>
              </p:ext>
            </p:extLst>
          </p:nvPr>
        </p:nvGraphicFramePr>
        <p:xfrm>
          <a:off x="2032000" y="2167462"/>
          <a:ext cx="8128000" cy="326252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08517726"/>
                    </a:ext>
                  </a:extLst>
                </a:gridCol>
                <a:gridCol w="4064000">
                  <a:extLst>
                    <a:ext uri="{9D8B030D-6E8A-4147-A177-3AD203B41FA5}">
                      <a16:colId xmlns:a16="http://schemas.microsoft.com/office/drawing/2014/main" val="252733421"/>
                    </a:ext>
                  </a:extLst>
                </a:gridCol>
              </a:tblGrid>
              <a:tr h="1464206">
                <a:tc>
                  <a:txBody>
                    <a:bodyPr/>
                    <a:lstStyle/>
                    <a:p>
                      <a:pPr algn="ctr"/>
                      <a:r>
                        <a:rPr lang="es-CO" sz="2800" b="1" dirty="0" smtClean="0">
                          <a:solidFill>
                            <a:schemeClr val="bg1"/>
                          </a:solidFill>
                          <a:latin typeface="Berlin Sans FB Demi" panose="020E0802020502020306" pitchFamily="34" charset="0"/>
                        </a:rPr>
                        <a:t>Virus</a:t>
                      </a:r>
                      <a:endParaRPr lang="es-CO" sz="2800" dirty="0"/>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err="1" smtClean="0">
                          <a:solidFill>
                            <a:schemeClr val="bg1"/>
                          </a:solidFill>
                          <a:latin typeface="Berlin Sans FB Demi" panose="020E0802020502020306" pitchFamily="34" charset="0"/>
                        </a:rPr>
                        <a:t>Worm</a:t>
                      </a:r>
                      <a:endParaRPr lang="es-CO" sz="2800" dirty="0" smtClean="0"/>
                    </a:p>
                    <a:p>
                      <a:pPr algn="ctr"/>
                      <a:endParaRPr lang="es-CO" sz="2800" dirty="0"/>
                    </a:p>
                  </a:txBody>
                  <a:tcPr anchor="ctr">
                    <a:solidFill>
                      <a:schemeClr val="tx2"/>
                    </a:solidFill>
                  </a:tcPr>
                </a:tc>
                <a:extLst>
                  <a:ext uri="{0D108BD9-81ED-4DB2-BD59-A6C34878D82A}">
                    <a16:rowId xmlns:a16="http://schemas.microsoft.com/office/drawing/2014/main" val="988819221"/>
                  </a:ext>
                </a:extLst>
              </a:tr>
              <a:tr h="14642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err="1" smtClean="0">
                          <a:solidFill>
                            <a:schemeClr val="bg1"/>
                          </a:solidFill>
                          <a:latin typeface="Berlin Sans FB Demi" panose="020E0802020502020306" pitchFamily="34" charset="0"/>
                        </a:rPr>
                        <a:t>Rootkit</a:t>
                      </a:r>
                      <a:endParaRPr lang="es-CO" sz="2800"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err="1" smtClean="0">
                          <a:solidFill>
                            <a:schemeClr val="bg1"/>
                          </a:solidFill>
                          <a:latin typeface="Berlin Sans FB Demi" panose="020E0802020502020306" pitchFamily="34" charset="0"/>
                        </a:rPr>
                        <a:t>Trojan</a:t>
                      </a:r>
                      <a:r>
                        <a:rPr lang="es-CO" sz="2800" b="1" dirty="0" smtClean="0">
                          <a:solidFill>
                            <a:schemeClr val="bg1"/>
                          </a:solidFill>
                          <a:latin typeface="Berlin Sans FB Demi" panose="020E0802020502020306" pitchFamily="34" charset="0"/>
                        </a:rPr>
                        <a:t> </a:t>
                      </a:r>
                      <a:endParaRPr lang="es-CO" sz="2800" dirty="0" smtClean="0"/>
                    </a:p>
                    <a:p>
                      <a:pPr algn="ctr"/>
                      <a:endParaRPr lang="es-CO" sz="2800" dirty="0"/>
                    </a:p>
                  </a:txBody>
                  <a:tcPr anchor="ctr">
                    <a:solidFill>
                      <a:schemeClr val="bg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err="1" smtClean="0">
                          <a:solidFill>
                            <a:schemeClr val="bg1"/>
                          </a:solidFill>
                          <a:latin typeface="Berlin Sans FB Demi" panose="020E0802020502020306" pitchFamily="34" charset="0"/>
                        </a:rPr>
                        <a:t>Dialer</a:t>
                      </a:r>
                      <a:endParaRPr lang="es-CO" sz="2800" b="1" dirty="0" smtClean="0">
                        <a:solidFill>
                          <a:schemeClr val="bg1"/>
                        </a:solidFill>
                        <a:latin typeface="Berlin Sans FB Demi" panose="020E0802020502020306"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smtClean="0">
                          <a:solidFill>
                            <a:schemeClr val="bg1"/>
                          </a:solidFill>
                          <a:latin typeface="Berlin Sans FB Demi" panose="020E0802020502020306" pitchFamily="34" charset="0"/>
                        </a:rPr>
                        <a:t>Spyware</a:t>
                      </a:r>
                    </a:p>
                    <a:p>
                      <a:pPr marL="0" marR="0" lvl="0" indent="0" algn="ctr" defTabSz="914400" rtl="0" eaLnBrk="1" fontAlgn="auto" latinLnBrk="0" hangingPunct="1">
                        <a:lnSpc>
                          <a:spcPct val="100000"/>
                        </a:lnSpc>
                        <a:spcBef>
                          <a:spcPts val="0"/>
                        </a:spcBef>
                        <a:spcAft>
                          <a:spcPts val="0"/>
                        </a:spcAft>
                        <a:buClrTx/>
                        <a:buSzTx/>
                        <a:buFontTx/>
                        <a:buNone/>
                        <a:tabLst/>
                        <a:defRPr/>
                      </a:pPr>
                      <a:r>
                        <a:rPr lang="es-CO" sz="2800" b="1" dirty="0" err="1" smtClean="0">
                          <a:solidFill>
                            <a:schemeClr val="bg1"/>
                          </a:solidFill>
                          <a:latin typeface="Berlin Sans FB Demi" panose="020E0802020502020306" pitchFamily="34" charset="0"/>
                        </a:rPr>
                        <a:t>Keylogger</a:t>
                      </a:r>
                      <a:endParaRPr lang="es-CO" sz="2800" dirty="0" smtClean="0"/>
                    </a:p>
                    <a:p>
                      <a:pPr algn="ctr"/>
                      <a:endParaRPr lang="es-CO" sz="2800" dirty="0"/>
                    </a:p>
                  </a:txBody>
                  <a:tcPr anchor="ctr">
                    <a:solidFill>
                      <a:schemeClr val="bg2">
                        <a:lumMod val="50000"/>
                      </a:schemeClr>
                    </a:solidFill>
                  </a:tcPr>
                </a:tc>
                <a:extLst>
                  <a:ext uri="{0D108BD9-81ED-4DB2-BD59-A6C34878D82A}">
                    <a16:rowId xmlns:a16="http://schemas.microsoft.com/office/drawing/2014/main" val="1966267380"/>
                  </a:ext>
                </a:extLst>
              </a:tr>
            </a:tbl>
          </a:graphicData>
        </a:graphic>
      </p:graphicFrame>
      <p:sp>
        <p:nvSpPr>
          <p:cNvPr id="7" name="Rectángulo 6"/>
          <p:cNvSpPr/>
          <p:nvPr/>
        </p:nvSpPr>
        <p:spPr>
          <a:xfrm>
            <a:off x="2816791" y="5662336"/>
            <a:ext cx="2805575" cy="461665"/>
          </a:xfrm>
          <a:prstGeom prst="rect">
            <a:avLst/>
          </a:prstGeom>
        </p:spPr>
        <p:txBody>
          <a:bodyPr wrap="none">
            <a:spAutoFit/>
          </a:bodyPr>
          <a:lstStyle/>
          <a:p>
            <a:pPr algn="ctr"/>
            <a:r>
              <a:rPr lang="es-CO" sz="2400" b="1" dirty="0" err="1" smtClean="0">
                <a:solidFill>
                  <a:schemeClr val="bg1"/>
                </a:solidFill>
                <a:latin typeface="Berlin Sans FB Demi" panose="020E0802020502020306" pitchFamily="34" charset="0"/>
              </a:rPr>
              <a:t>They</a:t>
            </a:r>
            <a:r>
              <a:rPr lang="es-CO" sz="2400" b="1" dirty="0" smtClean="0">
                <a:solidFill>
                  <a:schemeClr val="bg1"/>
                </a:solidFill>
                <a:latin typeface="Berlin Sans FB Demi" panose="020E0802020502020306" pitchFamily="34" charset="0"/>
              </a:rPr>
              <a:t> </a:t>
            </a:r>
            <a:r>
              <a:rPr lang="es-CO" sz="2400" b="1" dirty="0" err="1" smtClean="0">
                <a:solidFill>
                  <a:schemeClr val="bg1"/>
                </a:solidFill>
                <a:latin typeface="Berlin Sans FB Demi" panose="020E0802020502020306" pitchFamily="34" charset="0"/>
              </a:rPr>
              <a:t>require</a:t>
            </a:r>
            <a:r>
              <a:rPr lang="es-CO" sz="2400" b="1" dirty="0" smtClean="0">
                <a:solidFill>
                  <a:schemeClr val="bg1"/>
                </a:solidFill>
                <a:latin typeface="Berlin Sans FB Demi" panose="020E0802020502020306" pitchFamily="34" charset="0"/>
              </a:rPr>
              <a:t> a host</a:t>
            </a:r>
            <a:endParaRPr lang="es-CO" sz="2400" b="1" dirty="0">
              <a:solidFill>
                <a:schemeClr val="bg1"/>
              </a:solidFill>
              <a:latin typeface="Berlin Sans FB Demi" panose="020E0802020502020306" pitchFamily="34" charset="0"/>
            </a:endParaRPr>
          </a:p>
        </p:txBody>
      </p:sp>
      <p:sp>
        <p:nvSpPr>
          <p:cNvPr id="8" name="Rectángulo 7"/>
          <p:cNvSpPr/>
          <p:nvPr/>
        </p:nvSpPr>
        <p:spPr>
          <a:xfrm>
            <a:off x="6476844" y="5662335"/>
            <a:ext cx="3448381" cy="461665"/>
          </a:xfrm>
          <a:prstGeom prst="rect">
            <a:avLst/>
          </a:prstGeom>
        </p:spPr>
        <p:txBody>
          <a:bodyPr wrap="none">
            <a:spAutoFit/>
          </a:bodyPr>
          <a:lstStyle/>
          <a:p>
            <a:pPr algn="ctr"/>
            <a:r>
              <a:rPr lang="es-CO" sz="2400" b="1" dirty="0" err="1" smtClean="0">
                <a:solidFill>
                  <a:schemeClr val="bg1"/>
                </a:solidFill>
                <a:latin typeface="Berlin Sans FB Demi" panose="020E0802020502020306" pitchFamily="34" charset="0"/>
              </a:rPr>
              <a:t>They</a:t>
            </a:r>
            <a:r>
              <a:rPr lang="es-CO" sz="2400" b="1" dirty="0" smtClean="0">
                <a:solidFill>
                  <a:schemeClr val="bg1"/>
                </a:solidFill>
                <a:latin typeface="Berlin Sans FB Demi" panose="020E0802020502020306" pitchFamily="34" charset="0"/>
              </a:rPr>
              <a:t> run </a:t>
            </a:r>
            <a:r>
              <a:rPr lang="es-CO" sz="2400" b="1" dirty="0" err="1" smtClean="0">
                <a:solidFill>
                  <a:schemeClr val="bg1"/>
                </a:solidFill>
                <a:latin typeface="Berlin Sans FB Demi" panose="020E0802020502020306" pitchFamily="34" charset="0"/>
              </a:rPr>
              <a:t>independently</a:t>
            </a:r>
            <a:endParaRPr lang="es-CO" sz="2400" b="1" dirty="0">
              <a:solidFill>
                <a:schemeClr val="bg1"/>
              </a:solidFill>
              <a:latin typeface="Berlin Sans FB Demi" panose="020E0802020502020306" pitchFamily="34" charset="0"/>
            </a:endParaRPr>
          </a:p>
        </p:txBody>
      </p:sp>
      <p:sp>
        <p:nvSpPr>
          <p:cNvPr id="9" name="Rectángulo 8"/>
          <p:cNvSpPr/>
          <p:nvPr/>
        </p:nvSpPr>
        <p:spPr>
          <a:xfrm rot="16200000">
            <a:off x="-129614" y="4305743"/>
            <a:ext cx="2152607" cy="830997"/>
          </a:xfrm>
          <a:prstGeom prst="rect">
            <a:avLst/>
          </a:prstGeom>
        </p:spPr>
        <p:txBody>
          <a:bodyPr wrap="square">
            <a:spAutoFit/>
          </a:bodyPr>
          <a:lstStyle/>
          <a:p>
            <a:pPr algn="ctr"/>
            <a:r>
              <a:rPr lang="es-CO" sz="2400" b="1" dirty="0" smtClean="0">
                <a:solidFill>
                  <a:schemeClr val="bg1"/>
                </a:solidFill>
                <a:latin typeface="Berlin Sans FB Demi" panose="020E0802020502020306" pitchFamily="34" charset="0"/>
              </a:rPr>
              <a:t>Non-</a:t>
            </a:r>
            <a:r>
              <a:rPr lang="es-CO" sz="2400" b="1" dirty="0" err="1" smtClean="0">
                <a:solidFill>
                  <a:schemeClr val="bg1"/>
                </a:solidFill>
                <a:latin typeface="Berlin Sans FB Demi" panose="020E0802020502020306" pitchFamily="34" charset="0"/>
              </a:rPr>
              <a:t>Spreading</a:t>
            </a:r>
            <a:endParaRPr lang="es-CO" sz="2400" b="1" dirty="0">
              <a:solidFill>
                <a:schemeClr val="bg1"/>
              </a:solidFill>
              <a:latin typeface="Berlin Sans FB Demi" panose="020E0802020502020306" pitchFamily="34" charset="0"/>
            </a:endParaRPr>
          </a:p>
        </p:txBody>
      </p:sp>
      <p:sp>
        <p:nvSpPr>
          <p:cNvPr id="10" name="Rectángulo 9"/>
          <p:cNvSpPr/>
          <p:nvPr/>
        </p:nvSpPr>
        <p:spPr>
          <a:xfrm rot="16200000">
            <a:off x="124348" y="2484683"/>
            <a:ext cx="1797088" cy="830997"/>
          </a:xfrm>
          <a:prstGeom prst="rect">
            <a:avLst/>
          </a:prstGeom>
        </p:spPr>
        <p:txBody>
          <a:bodyPr wrap="square">
            <a:spAutoFit/>
          </a:bodyPr>
          <a:lstStyle/>
          <a:p>
            <a:pPr algn="ctr"/>
            <a:r>
              <a:rPr lang="es-CO" sz="2400" b="1" dirty="0" err="1" smtClean="0">
                <a:solidFill>
                  <a:schemeClr val="bg1"/>
                </a:solidFill>
                <a:latin typeface="Berlin Sans FB Demi" panose="020E0802020502020306" pitchFamily="34" charset="0"/>
              </a:rPr>
              <a:t>Self-Spreading</a:t>
            </a:r>
            <a:endParaRPr lang="es-CO" sz="24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0169607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346654"/>
            <a:ext cx="10515600" cy="4351338"/>
          </a:xfrm>
        </p:spPr>
        <p:txBody>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8000" b="1" dirty="0">
                <a:solidFill>
                  <a:schemeClr val="bg1"/>
                </a:solidFill>
                <a:latin typeface="Berlin Sans FB Demi" panose="020E0802020502020306" pitchFamily="34" charset="0"/>
              </a:rPr>
              <a:t>¿100% de seguridad?</a:t>
            </a:r>
          </a:p>
          <a:p>
            <a:endParaRPr lang="es-CO" dirty="0"/>
          </a:p>
        </p:txBody>
      </p:sp>
      <p:pic>
        <p:nvPicPr>
          <p:cNvPr id="9218" name="Picture 2" descr="Resultado de imagen para nos destruiran a todo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2504" y="3933967"/>
            <a:ext cx="4838096" cy="272142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507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pic>
        <p:nvPicPr>
          <p:cNvPr id="11266" name="Picture 2" descr="Resultado de imagen para sistema no determin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729" y="2262301"/>
            <a:ext cx="3477986" cy="3477986"/>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5059680" y="1825625"/>
            <a:ext cx="6294120" cy="4351338"/>
          </a:xfrm>
        </p:spPr>
        <p:txBody>
          <a:bodyPr/>
          <a:lstStyle/>
          <a:p>
            <a:pPr marL="0" indent="0" algn="ctr">
              <a:buNone/>
            </a:pPr>
            <a:endParaRPr lang="es-CO" sz="4000" b="1" dirty="0">
              <a:solidFill>
                <a:schemeClr val="bg1"/>
              </a:solidFill>
              <a:latin typeface="Berlin Sans FB Demi" panose="020E0802020502020306" pitchFamily="34" charset="0"/>
            </a:endParaRPr>
          </a:p>
          <a:p>
            <a:pPr marL="0" indent="0" algn="ctr">
              <a:buNone/>
            </a:pPr>
            <a:endParaRPr lang="es-CO" sz="4000" b="1" dirty="0">
              <a:solidFill>
                <a:schemeClr val="bg1"/>
              </a:solidFill>
              <a:latin typeface="Berlin Sans FB Demi" panose="020E0802020502020306" pitchFamily="34" charset="0"/>
            </a:endParaRPr>
          </a:p>
          <a:p>
            <a:pPr marL="0" indent="0" algn="ctr">
              <a:buNone/>
            </a:pPr>
            <a:r>
              <a:rPr lang="es-CO" sz="4000" b="1" dirty="0">
                <a:solidFill>
                  <a:schemeClr val="bg1"/>
                </a:solidFill>
                <a:latin typeface="Berlin Sans FB Demi" panose="020E0802020502020306" pitchFamily="34" charset="0"/>
              </a:rPr>
              <a:t>Sistemas deterministas</a:t>
            </a:r>
          </a:p>
          <a:p>
            <a:pPr marL="0" indent="0" algn="ctr">
              <a:buNone/>
            </a:pPr>
            <a:r>
              <a:rPr lang="es-CO" sz="4000" b="1" dirty="0">
                <a:solidFill>
                  <a:schemeClr val="bg1"/>
                </a:solidFill>
                <a:latin typeface="Berlin Sans FB Demi" panose="020E0802020502020306" pitchFamily="34" charset="0"/>
              </a:rPr>
              <a:t>Sistemas no deterministas </a:t>
            </a:r>
          </a:p>
          <a:p>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794839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 imagen puede contener: una o varias personas y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25" y="935037"/>
            <a:ext cx="6858000" cy="479107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2</a:t>
            </a:fld>
            <a:endParaRPr lang="es-CO"/>
          </a:p>
        </p:txBody>
      </p:sp>
    </p:spTree>
    <p:extLst>
      <p:ext uri="{BB962C8B-B14F-4D97-AF65-F5344CB8AC3E}">
        <p14:creationId xmlns:p14="http://schemas.microsoft.com/office/powerpoint/2010/main" val="23137219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smtClean="0">
                <a:solidFill>
                  <a:schemeClr val="bg1"/>
                </a:solidFill>
                <a:latin typeface="Berlin Sans FB Demi" panose="020E0802020502020306" pitchFamily="34" charset="0"/>
              </a:rPr>
              <a:t>“Conocimiento de la psique humana y el estudio del lenguaje verbal”</a:t>
            </a:r>
            <a:endParaRPr lang="es-CO" sz="4400" b="1" dirty="0">
              <a:solidFill>
                <a:schemeClr val="bg1"/>
              </a:solidFill>
              <a:latin typeface="Berlin Sans FB Demi" panose="020E0802020502020306" pitchFamily="34" charset="0"/>
            </a:endParaRP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smtClean="0">
                <a:solidFill>
                  <a:schemeClr val="bg1"/>
                </a:solidFill>
                <a:latin typeface="Berlin Sans FB Demi" panose="020E0802020502020306" pitchFamily="34" charset="0"/>
              </a:rPr>
              <a:t>Basadas en el hacking tecnológico </a:t>
            </a:r>
          </a:p>
          <a:p>
            <a:pPr marL="0" indent="0" algn="ctr">
              <a:buNone/>
            </a:pPr>
            <a:r>
              <a:rPr lang="es-CO" sz="4400" b="1" dirty="0" smtClean="0">
                <a:solidFill>
                  <a:schemeClr val="bg1"/>
                </a:solidFill>
                <a:latin typeface="Berlin Sans FB Demi" panose="020E0802020502020306" pitchFamily="34" charset="0"/>
              </a:rPr>
              <a:t>Basadas en la interacción humana</a:t>
            </a:r>
            <a:endParaRPr lang="es-CO" sz="4400" b="1" dirty="0">
              <a:solidFill>
                <a:schemeClr val="bg1"/>
              </a:solidFill>
              <a:latin typeface="Berlin Sans FB Demi" panose="020E0802020502020306" pitchFamily="34" charset="0"/>
            </a:endParaRP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smtClean="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smtClean="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smtClean="0">
                <a:solidFill>
                  <a:schemeClr val="bg1"/>
                </a:solidFill>
                <a:latin typeface="Berlin Sans FB Demi" panose="020E0802020502020306" pitchFamily="34" charset="0"/>
              </a:rPr>
              <a:t>Insider</a:t>
            </a:r>
            <a:endParaRPr lang="es-CO" sz="8000" b="1" dirty="0" smtClean="0">
              <a:solidFill>
                <a:schemeClr val="bg1"/>
              </a:solidFill>
              <a:latin typeface="Berlin Sans FB Demi" panose="020E0802020502020306" pitchFamily="34" charset="0"/>
            </a:endParaRPr>
          </a:p>
          <a:p>
            <a:r>
              <a:rPr lang="es-CO" sz="8000" b="1" dirty="0" err="1" smtClean="0">
                <a:solidFill>
                  <a:schemeClr val="bg1"/>
                </a:solidFill>
                <a:latin typeface="Berlin Sans FB Demi" panose="020E0802020502020306" pitchFamily="34" charset="0"/>
              </a:rPr>
              <a:t>Ciberdelincuentes</a:t>
            </a:r>
            <a:endParaRPr lang="es-CO" sz="8000" b="1" dirty="0" smtClean="0">
              <a:solidFill>
                <a:schemeClr val="bg1"/>
              </a:solidFill>
              <a:latin typeface="Berlin Sans FB Demi" panose="020E0802020502020306" pitchFamily="34" charset="0"/>
            </a:endParaRPr>
          </a:p>
          <a:p>
            <a:r>
              <a:rPr lang="es-CO" sz="8000" b="1" dirty="0" smtClean="0">
                <a:solidFill>
                  <a:schemeClr val="bg1"/>
                </a:solidFill>
                <a:latin typeface="Berlin Sans FB Demi" panose="020E0802020502020306" pitchFamily="34" charset="0"/>
              </a:rPr>
              <a:t>Hacker éticos</a:t>
            </a:r>
          </a:p>
          <a:p>
            <a:r>
              <a:rPr lang="es-CO" sz="8000" b="1" dirty="0" smtClean="0">
                <a:solidFill>
                  <a:schemeClr val="bg1"/>
                </a:solidFill>
                <a:latin typeface="Berlin Sans FB Demi" panose="020E0802020502020306" pitchFamily="34" charset="0"/>
              </a:rPr>
              <a:t>Estafadores o timadores</a:t>
            </a:r>
          </a:p>
          <a:p>
            <a:r>
              <a:rPr lang="es-CO" sz="8000" b="1" dirty="0" smtClean="0">
                <a:solidFill>
                  <a:schemeClr val="bg1"/>
                </a:solidFill>
                <a:latin typeface="Berlin Sans FB Demi" panose="020E0802020502020306" pitchFamily="34" charset="0"/>
              </a:rPr>
              <a:t>Vendedores</a:t>
            </a:r>
          </a:p>
          <a:p>
            <a:r>
              <a:rPr lang="es-CO" sz="8000" b="1" dirty="0" smtClean="0">
                <a:solidFill>
                  <a:schemeClr val="bg1"/>
                </a:solidFill>
                <a:latin typeface="Berlin Sans FB Demi" panose="020E0802020502020306" pitchFamily="34" charset="0"/>
              </a:rPr>
              <a:t>Espías</a:t>
            </a:r>
          </a:p>
          <a:p>
            <a:r>
              <a:rPr lang="es-CO" sz="8000" b="1" dirty="0" smtClean="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smtClean="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smtClean="0">
              <a:solidFill>
                <a:schemeClr val="bg1"/>
              </a:solidFill>
              <a:latin typeface="Berlin Sans FB Demi" panose="020E0802020502020306" pitchFamily="34" charset="0"/>
            </a:endParaRPr>
          </a:p>
          <a:p>
            <a:pPr marL="0" indent="0" algn="ctr">
              <a:buNone/>
            </a:pPr>
            <a:r>
              <a:rPr lang="es-CO" sz="4400" b="1" dirty="0" smtClean="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Presentación</a:t>
            </a:r>
            <a:endParaRPr lang="es-CO" sz="3600" b="1"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1146229" y="1394847"/>
            <a:ext cx="3816867" cy="4516626"/>
          </a:xfrm>
          <a:prstGeom prst="rect">
            <a:avLst/>
          </a:prstGeom>
        </p:spPr>
      </p:pic>
      <p:sp>
        <p:nvSpPr>
          <p:cNvPr id="3" name="CuadroTexto 2"/>
          <p:cNvSpPr txBox="1"/>
          <p:nvPr/>
        </p:nvSpPr>
        <p:spPr>
          <a:xfrm>
            <a:off x="5177642" y="1611824"/>
            <a:ext cx="6923313" cy="5078313"/>
          </a:xfrm>
          <a:prstGeom prst="rect">
            <a:avLst/>
          </a:prstGeom>
          <a:noFill/>
        </p:spPr>
        <p:txBody>
          <a:bodyPr wrap="square" rtlCol="0">
            <a:spAutoFit/>
          </a:bodyPr>
          <a:lstStyle/>
          <a:p>
            <a:pPr algn="ctr"/>
            <a:r>
              <a:rPr lang="es-CO" sz="2800" b="1" dirty="0">
                <a:solidFill>
                  <a:schemeClr val="bg1"/>
                </a:solidFill>
                <a:latin typeface="Berlin Sans FB Demi" panose="020E0802020502020306" pitchFamily="34" charset="0"/>
              </a:rPr>
              <a:t>Christian Camilo Urcuqui López</a:t>
            </a:r>
          </a:p>
          <a:p>
            <a:pPr algn="ctr"/>
            <a:r>
              <a:rPr lang="es-CO" sz="2800" b="1" dirty="0">
                <a:solidFill>
                  <a:schemeClr val="bg1"/>
                </a:solidFill>
                <a:latin typeface="Berlin Sans FB Demi" panose="020E0802020502020306" pitchFamily="34" charset="0"/>
              </a:rPr>
              <a:t>Ing. Sistemas, Magister en Informática y Telecomunicaciones</a:t>
            </a:r>
          </a:p>
          <a:p>
            <a:pPr algn="ctr"/>
            <a:r>
              <a:rPr lang="es-CO" sz="2800" b="1" dirty="0">
                <a:solidFill>
                  <a:schemeClr val="bg1"/>
                </a:solidFill>
                <a:latin typeface="Berlin Sans FB Demi" panose="020E0802020502020306" pitchFamily="34" charset="0"/>
              </a:rPr>
              <a:t>Big Data Professional</a:t>
            </a:r>
          </a:p>
          <a:p>
            <a:pPr algn="ctr"/>
            <a:r>
              <a:rPr lang="es-CO" sz="2800" b="1" dirty="0">
                <a:solidFill>
                  <a:schemeClr val="bg1"/>
                </a:solidFill>
                <a:latin typeface="Berlin Sans FB Demi" panose="020E0802020502020306" pitchFamily="34" charset="0"/>
              </a:rPr>
              <a:t>Big Data </a:t>
            </a:r>
            <a:r>
              <a:rPr lang="es-CO" sz="2800" b="1" dirty="0" err="1">
                <a:solidFill>
                  <a:schemeClr val="bg1"/>
                </a:solidFill>
                <a:latin typeface="Berlin Sans FB Demi" panose="020E0802020502020306" pitchFamily="34" charset="0"/>
              </a:rPr>
              <a:t>Scientist</a:t>
            </a:r>
            <a:endParaRPr lang="es-CO" sz="2800" b="1" dirty="0">
              <a:solidFill>
                <a:schemeClr val="bg1"/>
              </a:solidFill>
              <a:latin typeface="Berlin Sans FB Demi" panose="020E0802020502020306" pitchFamily="34" charset="0"/>
            </a:endParaRPr>
          </a:p>
          <a:p>
            <a:pPr algn="ctr"/>
            <a:endParaRPr lang="es-CO" sz="2800" b="1" dirty="0">
              <a:solidFill>
                <a:schemeClr val="bg1"/>
              </a:solidFill>
              <a:latin typeface="Berlin Sans FB Demi" panose="020E0802020502020306" pitchFamily="34" charset="0"/>
            </a:endParaRPr>
          </a:p>
          <a:p>
            <a:pPr algn="ctr"/>
            <a:r>
              <a:rPr lang="es-CO" sz="2800" b="1" dirty="0">
                <a:solidFill>
                  <a:schemeClr val="bg1"/>
                </a:solidFill>
                <a:latin typeface="Berlin Sans FB Demi" panose="020E0802020502020306" pitchFamily="34" charset="0"/>
              </a:rPr>
              <a:t>Grupo de investigación i2t</a:t>
            </a:r>
          </a:p>
          <a:p>
            <a:pPr algn="ctr"/>
            <a:r>
              <a:rPr lang="es-CO" sz="2800" b="1" dirty="0">
                <a:solidFill>
                  <a:schemeClr val="bg1"/>
                </a:solidFill>
                <a:latin typeface="Berlin Sans FB Demi" panose="020E0802020502020306" pitchFamily="34" charset="0"/>
              </a:rPr>
              <a:t>Líder de investigación y desarrollo</a:t>
            </a:r>
          </a:p>
          <a:p>
            <a:pPr algn="ctr"/>
            <a:r>
              <a:rPr lang="es-CO" sz="2800" b="1" dirty="0">
                <a:solidFill>
                  <a:schemeClr val="bg1"/>
                </a:solidFill>
                <a:latin typeface="Berlin Sans FB Demi" panose="020E0802020502020306" pitchFamily="34" charset="0"/>
              </a:rPr>
              <a:t>Seguridad informática y ciencia de los datos aplicada </a:t>
            </a:r>
          </a:p>
          <a:p>
            <a:pPr algn="ctr"/>
            <a:r>
              <a:rPr lang="es-CO" sz="2800" b="1" dirty="0">
                <a:solidFill>
                  <a:schemeClr val="bg1"/>
                </a:solidFill>
                <a:latin typeface="Berlin Sans FB Demi" panose="020E0802020502020306" pitchFamily="34" charset="0"/>
              </a:rPr>
              <a:t>ccurcuqui@icesi.edu.co</a:t>
            </a:r>
          </a:p>
          <a:p>
            <a:pPr algn="ctr"/>
            <a:endParaRPr lang="es-CO" sz="1600" b="1" dirty="0">
              <a:solidFill>
                <a:schemeClr val="bg1"/>
              </a:solidFill>
              <a:latin typeface="Berlin Sans FB Demi" panose="020E0802020502020306" pitchFamily="34" charset="0"/>
            </a:endParaRPr>
          </a:p>
        </p:txBody>
      </p:sp>
      <p:sp>
        <p:nvSpPr>
          <p:cNvPr id="5" name="Marcador de número de diapositiva 4"/>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242156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Piggybacking</a:t>
            </a:r>
            <a:r>
              <a:rPr lang="es-CO" sz="5400" b="1" dirty="0" smtClean="0">
                <a:solidFill>
                  <a:schemeClr val="bg1"/>
                </a:solidFill>
                <a:latin typeface="Berlin Sans FB Demi" panose="020E0802020502020306" pitchFamily="34" charset="0"/>
              </a:rPr>
              <a:t> &amp; </a:t>
            </a:r>
            <a:r>
              <a:rPr lang="es-CO" sz="5400" b="1" dirty="0" err="1" smtClean="0">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smtClean="0">
              <a:solidFill>
                <a:schemeClr val="bg1"/>
              </a:solidFill>
              <a:latin typeface="Berlin Sans FB Demi" panose="020E0802020502020306" pitchFamily="34" charset="0"/>
            </a:endParaRPr>
          </a:p>
          <a:p>
            <a:pPr marL="0" indent="0" algn="ctr">
              <a:buNone/>
            </a:pPr>
            <a:r>
              <a:rPr lang="es-CO" sz="4400" b="1" dirty="0" smtClean="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Dumpster</a:t>
            </a:r>
            <a:r>
              <a:rPr lang="es-CO" sz="5400" b="1" dirty="0" smtClean="0">
                <a:solidFill>
                  <a:schemeClr val="bg1"/>
                </a:solidFill>
                <a:latin typeface="Berlin Sans FB Demi" panose="020E0802020502020306" pitchFamily="34" charset="0"/>
              </a:rPr>
              <a:t> </a:t>
            </a:r>
            <a:r>
              <a:rPr lang="es-CO" sz="5400" b="1" dirty="0" err="1" smtClean="0">
                <a:solidFill>
                  <a:schemeClr val="bg1"/>
                </a:solidFill>
                <a:latin typeface="Berlin Sans FB Demi" panose="020E0802020502020306" pitchFamily="34" charset="0"/>
              </a:rPr>
              <a:t>Diving</a:t>
            </a:r>
            <a:r>
              <a:rPr lang="es-CO" sz="5400" b="1" dirty="0" smtClean="0">
                <a:solidFill>
                  <a:schemeClr val="bg1"/>
                </a:solidFill>
                <a:latin typeface="Berlin Sans FB Demi" panose="020E0802020502020306" pitchFamily="34" charset="0"/>
              </a:rPr>
              <a:t> o </a:t>
            </a:r>
            <a:r>
              <a:rPr lang="es-CO" sz="5400" b="1" dirty="0" err="1" smtClean="0">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smtClean="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Dumpster</a:t>
            </a:r>
            <a:r>
              <a:rPr lang="es-CO" sz="5400" b="1" dirty="0" smtClean="0">
                <a:solidFill>
                  <a:schemeClr val="bg1"/>
                </a:solidFill>
                <a:latin typeface="Berlin Sans FB Demi" panose="020E0802020502020306" pitchFamily="34" charset="0"/>
              </a:rPr>
              <a:t> </a:t>
            </a:r>
            <a:r>
              <a:rPr lang="es-CO" sz="5400" b="1" dirty="0" err="1" smtClean="0">
                <a:solidFill>
                  <a:schemeClr val="bg1"/>
                </a:solidFill>
                <a:latin typeface="Berlin Sans FB Demi" panose="020E0802020502020306" pitchFamily="34" charset="0"/>
              </a:rPr>
              <a:t>Diving</a:t>
            </a:r>
            <a:r>
              <a:rPr lang="es-CO" sz="5400" b="1" dirty="0" smtClean="0">
                <a:solidFill>
                  <a:schemeClr val="bg1"/>
                </a:solidFill>
                <a:latin typeface="Berlin Sans FB Demi" panose="020E0802020502020306" pitchFamily="34" charset="0"/>
              </a:rPr>
              <a:t> o </a:t>
            </a:r>
            <a:r>
              <a:rPr lang="es-CO" sz="5400" b="1" dirty="0" err="1" smtClean="0">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smtClean="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smtClean="0">
              <a:solidFill>
                <a:schemeClr val="bg1"/>
              </a:solidFill>
              <a:latin typeface="Berlin Sans FB Demi" panose="020E0802020502020306" pitchFamily="34" charset="0"/>
            </a:endParaRPr>
          </a:p>
          <a:p>
            <a:pPr marL="0" indent="0" algn="ctr">
              <a:buNone/>
            </a:pPr>
            <a:r>
              <a:rPr lang="es-CO" sz="4800" b="1" dirty="0" smtClean="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smtClean="0">
                <a:solidFill>
                  <a:schemeClr val="bg1"/>
                </a:solidFill>
                <a:latin typeface="Berlin Sans FB Demi" panose="020E0802020502020306" pitchFamily="34" charset="0"/>
              </a:rPr>
              <a:t>Vulnerabilidades en el protocolo de señalización </a:t>
            </a:r>
            <a:r>
              <a:rPr lang="es-CO" sz="4800" b="1" dirty="0" smtClean="0">
                <a:solidFill>
                  <a:schemeClr val="bg1"/>
                </a:solidFill>
                <a:latin typeface="Berlin Sans FB Demi" panose="020E0802020502020306" pitchFamily="34" charset="0"/>
                <a:hlinkClick r:id="rId2"/>
              </a:rPr>
              <a:t>SS7</a:t>
            </a:r>
            <a:endParaRPr lang="es-CO" sz="4800" b="1" dirty="0" smtClean="0">
              <a:solidFill>
                <a:schemeClr val="bg1"/>
              </a:solidFill>
              <a:latin typeface="Berlin Sans FB Demi" panose="020E0802020502020306" pitchFamily="34" charset="0"/>
            </a:endParaRPr>
          </a:p>
          <a:p>
            <a:pPr marL="0" indent="0" algn="ctr">
              <a:buNone/>
            </a:pPr>
            <a:r>
              <a:rPr lang="es-CO" sz="4800" b="1" dirty="0" smtClean="0">
                <a:solidFill>
                  <a:schemeClr val="bg1"/>
                </a:solidFill>
                <a:latin typeface="Berlin Sans FB Demi" panose="020E0802020502020306" pitchFamily="34" charset="0"/>
                <a:hlinkClick r:id="rId3"/>
              </a:rPr>
              <a:t>Sample</a:t>
            </a:r>
            <a:endParaRPr lang="es-CO" sz="4800" b="1" dirty="0" smtClean="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Shoulder</a:t>
            </a:r>
            <a:r>
              <a:rPr lang="es-CO" sz="5400" b="1" dirty="0" smtClean="0">
                <a:solidFill>
                  <a:schemeClr val="bg1"/>
                </a:solidFill>
                <a:latin typeface="Berlin Sans FB Demi" panose="020E0802020502020306" pitchFamily="34" charset="0"/>
              </a:rPr>
              <a:t> </a:t>
            </a:r>
            <a:r>
              <a:rPr lang="es-CO" sz="5400" b="1" dirty="0" err="1" smtClean="0">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smtClean="0">
                <a:solidFill>
                  <a:schemeClr val="bg1"/>
                </a:solidFill>
                <a:latin typeface="Berlin Sans FB Demi" panose="020E0802020502020306" pitchFamily="34" charset="0"/>
              </a:rPr>
              <a:t>Shoulder</a:t>
            </a:r>
            <a:r>
              <a:rPr lang="es-CO" sz="5400" b="1" dirty="0" smtClean="0">
                <a:solidFill>
                  <a:schemeClr val="bg1"/>
                </a:solidFill>
                <a:latin typeface="Berlin Sans FB Demi" panose="020E0802020502020306" pitchFamily="34" charset="0"/>
              </a:rPr>
              <a:t> </a:t>
            </a:r>
            <a:r>
              <a:rPr lang="es-CO" sz="5400" b="1" dirty="0" err="1" smtClean="0">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smtClean="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smtClean="0">
                <a:solidFill>
                  <a:schemeClr val="bg1"/>
                </a:solidFill>
                <a:latin typeface="Berlin Sans FB Demi" panose="020E0802020502020306" pitchFamily="34" charset="0"/>
              </a:rPr>
              <a:t>Ramos, Antonio., </a:t>
            </a:r>
            <a:r>
              <a:rPr lang="es-CO" sz="4400" b="1" dirty="0" err="1" smtClean="0">
                <a:solidFill>
                  <a:schemeClr val="bg1"/>
                </a:solidFill>
                <a:latin typeface="Berlin Sans FB Demi" panose="020E0802020502020306" pitchFamily="34" charset="0"/>
              </a:rPr>
              <a:t>Barberto</a:t>
            </a:r>
            <a:r>
              <a:rPr lang="es-CO" sz="4400" b="1" dirty="0" smtClean="0">
                <a:solidFill>
                  <a:schemeClr val="bg1"/>
                </a:solidFill>
                <a:latin typeface="Berlin Sans FB Demi" panose="020E0802020502020306" pitchFamily="34" charset="0"/>
              </a:rPr>
              <a:t>, C. </a:t>
            </a:r>
            <a:r>
              <a:rPr lang="es-CO" sz="4400" b="1" dirty="0" err="1" smtClean="0">
                <a:solidFill>
                  <a:schemeClr val="bg1"/>
                </a:solidFill>
                <a:latin typeface="Berlin Sans FB Demi" panose="020E0802020502020306" pitchFamily="34" charset="0"/>
              </a:rPr>
              <a:t>Marugan</a:t>
            </a:r>
            <a:r>
              <a:rPr lang="es-CO" sz="4400" b="1" dirty="0" smtClean="0">
                <a:solidFill>
                  <a:schemeClr val="bg1"/>
                </a:solidFill>
                <a:latin typeface="Berlin Sans FB Demi" panose="020E0802020502020306" pitchFamily="34" charset="0"/>
              </a:rPr>
              <a:t>, D., &amp; Gonzáles I. hacking </a:t>
            </a:r>
            <a:r>
              <a:rPr lang="es-CO" sz="4400" b="1" dirty="0">
                <a:solidFill>
                  <a:schemeClr val="bg1"/>
                </a:solidFill>
                <a:latin typeface="Berlin Sans FB Demi" panose="020E0802020502020306" pitchFamily="34" charset="0"/>
              </a:rPr>
              <a:t>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a:t>
            </a:r>
            <a:r>
              <a:rPr lang="es-CO" sz="4400" b="1" dirty="0" smtClean="0">
                <a:solidFill>
                  <a:schemeClr val="bg1"/>
                </a:solidFill>
                <a:latin typeface="Berlin Sans FB Demi" panose="020E0802020502020306" pitchFamily="34" charset="0"/>
              </a:rPr>
              <a:t>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smtClean="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Es</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pic>
        <p:nvPicPr>
          <p:cNvPr id="5122"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160" y="2132126"/>
            <a:ext cx="6868886" cy="378278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Expectativas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20969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pic>
        <p:nvPicPr>
          <p:cNvPr id="614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256" y="2061935"/>
            <a:ext cx="3265715" cy="429441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Expectativas</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4057" y="1418504"/>
            <a:ext cx="2873829" cy="5120408"/>
          </a:xfrm>
          <a:prstGeom prst="rect">
            <a:avLst/>
          </a:prstGeom>
          <a:effectLst>
            <a:innerShdw blurRad="114300">
              <a:prstClr val="black"/>
            </a:innerShdw>
          </a:effectLst>
        </p:spPr>
      </p:pic>
    </p:spTree>
    <p:extLst>
      <p:ext uri="{BB962C8B-B14F-4D97-AF65-F5344CB8AC3E}">
        <p14:creationId xmlns:p14="http://schemas.microsoft.com/office/powerpoint/2010/main" val="35655425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Expectativas</a:t>
            </a:r>
            <a:endParaRPr lang="es-CO" sz="3600" b="1" dirty="0">
              <a:solidFill>
                <a:schemeClr val="bg1"/>
              </a:solidFill>
              <a:latin typeface="Berlin Sans FB Demi" panose="020E0802020502020306" pitchFamily="34" charset="0"/>
            </a:endParaRPr>
          </a:p>
        </p:txBody>
      </p:sp>
      <p:pic>
        <p:nvPicPr>
          <p:cNvPr id="4098" name="Picture 2" descr="Resultado de imagen para kali linu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04" y="2084832"/>
            <a:ext cx="6047232" cy="340156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3945" y="2710844"/>
            <a:ext cx="3436885" cy="2149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671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pic>
        <p:nvPicPr>
          <p:cNvPr id="1026" name="Picture 2" descr="Resultado de imagen para defcon ct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313" y="2726889"/>
            <a:ext cx="4713920" cy="257377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Resultado de imagen para defcon ct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326" y="1860891"/>
            <a:ext cx="6213474" cy="413827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Expectativas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368452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sp>
        <p:nvSpPr>
          <p:cNvPr id="8" name="CuadroTexto 7"/>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Expectativas</a:t>
            </a:r>
            <a:endParaRPr lang="es-CO" sz="3600" b="1" dirty="0">
              <a:solidFill>
                <a:schemeClr val="bg1"/>
              </a:solidFill>
              <a:latin typeface="Berlin Sans FB Demi" panose="020E0802020502020306" pitchFamily="34" charset="0"/>
            </a:endParaRPr>
          </a:p>
        </p:txBody>
      </p:sp>
      <p:pic>
        <p:nvPicPr>
          <p:cNvPr id="2050" name="Picture 2" descr="Resultado de imagen para ekopar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75" y="1931987"/>
            <a:ext cx="3949700" cy="3949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defc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425" y="2547937"/>
            <a:ext cx="6048375" cy="305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0815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FF3034EF-BFAE-4255-A656-297DAB7FEC3B}" type="slidenum">
              <a:rPr lang="es-CO" smtClean="0"/>
              <a:t>9</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Mitos y realidades del Hacking</a:t>
            </a:r>
            <a:endParaRPr lang="es-CO" sz="3600" b="1" dirty="0">
              <a:solidFill>
                <a:schemeClr val="bg1"/>
              </a:solidFill>
              <a:latin typeface="Berlin Sans FB Demi" panose="020E0802020502020306" pitchFamily="34" charset="0"/>
            </a:endParaRPr>
          </a:p>
        </p:txBody>
      </p:sp>
      <p:sp>
        <p:nvSpPr>
          <p:cNvPr id="9" name="Marcador de contenido 2"/>
          <p:cNvSpPr>
            <a:spLocks noGrp="1"/>
          </p:cNvSpPr>
          <p:nvPr>
            <p:ph idx="1"/>
          </p:nvPr>
        </p:nvSpPr>
        <p:spPr/>
        <p:txBody>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8000" b="1" dirty="0">
                <a:solidFill>
                  <a:schemeClr val="bg1"/>
                </a:solidFill>
                <a:latin typeface="Berlin Sans FB Demi" panose="020E0802020502020306" pitchFamily="34" charset="0"/>
              </a:rPr>
              <a:t>¿Qué es un hacker?</a:t>
            </a:r>
          </a:p>
          <a:p>
            <a:endParaRPr lang="es-CO" dirty="0"/>
          </a:p>
        </p:txBody>
      </p:sp>
    </p:spTree>
    <p:extLst>
      <p:ext uri="{BB962C8B-B14F-4D97-AF65-F5344CB8AC3E}">
        <p14:creationId xmlns:p14="http://schemas.microsoft.com/office/powerpoint/2010/main" val="6097188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TotalTime>
  <Words>378</Words>
  <Application>Microsoft Office PowerPoint</Application>
  <PresentationFormat>Panorámica</PresentationFormat>
  <Paragraphs>142</Paragraphs>
  <Slides>39</Slides>
  <Notes>0</Notes>
  <HiddenSlides>0</HiddenSlides>
  <MMClips>5</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39</vt:i4>
      </vt:variant>
    </vt:vector>
  </HeadingPairs>
  <TitlesOfParts>
    <vt:vector size="44"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47</cp:revision>
  <dcterms:created xsi:type="dcterms:W3CDTF">2017-09-04T21:29:19Z</dcterms:created>
  <dcterms:modified xsi:type="dcterms:W3CDTF">2017-09-07T18:24:21Z</dcterms:modified>
</cp:coreProperties>
</file>